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" roundtripDataSignature="AMtx7mh8ou2vk+KhRQUZN60Ch8qLSPoX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057016-2015-4F1A-A43F-7DDD11EF7C0B}">
  <a:tblStyle styleId="{AE057016-2015-4F1A-A43F-7DDD11EF7C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0ac5cac64_3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310ac5cac64_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0ac5cac64_3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310ac5cac64_3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DA3909A5-BEA6-367E-7AC3-4C62A75B3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>
            <a:extLst>
              <a:ext uri="{FF2B5EF4-FFF2-40B4-BE49-F238E27FC236}">
                <a16:creationId xmlns:a16="http://schemas.microsoft.com/office/drawing/2014/main" id="{D2E76A48-0E3B-6C91-5076-E8B0ED91DB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:notes">
            <a:extLst>
              <a:ext uri="{FF2B5EF4-FFF2-40B4-BE49-F238E27FC236}">
                <a16:creationId xmlns:a16="http://schemas.microsoft.com/office/drawing/2014/main" id="{6CBE0E91-FBD9-49AB-C636-8970C55F3B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9126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0ac5cac64_4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310ac5cac64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0ac5cac64_3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310ac5cac64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0ac5cac64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310ac5cac64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10ac5cac64_4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10ac5cac64_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0ac5cac64_4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310ac5cac64_4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9" name="Google Shape;89;p1" descr="Engineers assembling wind turbines in a wind farm harnessing wind power to  generate clean and renewa | Premium AI-generated image"/>
          <p:cNvPicPr preferRelativeResize="0"/>
          <p:nvPr/>
        </p:nvPicPr>
        <p:blipFill rotWithShape="1">
          <a:blip r:embed="rId3">
            <a:alphaModFix/>
          </a:blip>
          <a:srcRect l="2754" r="3128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5450700" y="1037675"/>
            <a:ext cx="67413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31303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Unity를 활용한</a:t>
            </a:r>
            <a:endParaRPr sz="4100">
              <a:solidFill>
                <a:srgbClr val="31303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31303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디지털트윈 기반의 풍력발전기 구현 </a:t>
            </a:r>
            <a:endParaRPr sz="4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9235700" y="4475675"/>
            <a:ext cx="2746800" cy="17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PM : 장근영</a:t>
            </a:r>
            <a:endParaRPr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팀장 : 유현성</a:t>
            </a:r>
            <a:endParaRPr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: 이대희</a:t>
            </a:r>
            <a:endParaRPr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: 정영호</a:t>
            </a:r>
            <a:endParaRPr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: 임수연</a:t>
            </a:r>
            <a:endParaRPr sz="2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310ac5cac64_3_54" descr="Hill Images – Browse 10,921,624 Stock Photos, Vectors, and Video | Adobe  Stock"/>
          <p:cNvPicPr preferRelativeResize="0"/>
          <p:nvPr/>
        </p:nvPicPr>
        <p:blipFill rotWithShape="1">
          <a:blip r:embed="rId3">
            <a:alphaModFix/>
          </a:blip>
          <a:srcRect t="53670" b="11980"/>
          <a:stretch/>
        </p:blipFill>
        <p:spPr>
          <a:xfrm>
            <a:off x="20" y="0"/>
            <a:ext cx="12192000" cy="1319923"/>
          </a:xfrm>
          <a:custGeom>
            <a:avLst/>
            <a:gdLst/>
            <a:ahLst/>
            <a:cxnLst/>
            <a:rect l="l" t="t" r="r" b="b"/>
            <a:pathLst>
              <a:path w="12192000" h="3692092" extrusionOk="0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93" name="Google Shape;193;g310ac5cac64_3_54"/>
          <p:cNvSpPr/>
          <p:nvPr/>
        </p:nvSpPr>
        <p:spPr>
          <a:xfrm>
            <a:off x="700347" y="660400"/>
            <a:ext cx="3643200" cy="939900"/>
          </a:xfrm>
          <a:prstGeom prst="flowChartAlternateProcess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풍력발전 데이터</a:t>
            </a:r>
            <a:endParaRPr sz="2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g310ac5cac64_3_54"/>
          <p:cNvSpPr txBox="1"/>
          <p:nvPr/>
        </p:nvSpPr>
        <p:spPr>
          <a:xfrm>
            <a:off x="269275" y="1724097"/>
            <a:ext cx="11114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제공된 풍력 발전데이터를 기반으로 풍력 발전량의 오차범위가 10% 이상일 경우 고장으로 진단</a:t>
            </a:r>
            <a:endParaRPr sz="180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algun Gothic"/>
              <a:buChar char="-"/>
            </a:pPr>
            <a:r>
              <a:rPr lang="en-US" sz="18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이를 위한 가상의 데이터 생성 후 디지털 트윈 구현</a:t>
            </a:r>
            <a:endParaRPr sz="180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3128F0-AB91-849B-D632-A73C9433F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559271"/>
            <a:ext cx="4064748" cy="3206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D24F61-7A60-AE8C-5895-94162BA49DAE}"/>
              </a:ext>
            </a:extLst>
          </p:cNvPr>
          <p:cNvSpPr txBox="1"/>
          <p:nvPr/>
        </p:nvSpPr>
        <p:spPr>
          <a:xfrm>
            <a:off x="1210049" y="5880100"/>
            <a:ext cx="2813050" cy="317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풍력 발전기 </a:t>
            </a:r>
            <a:r>
              <a:rPr lang="en-US" altLang="ko-KR" dirty="0"/>
              <a:t>Data Set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153BB3A-662B-C0D7-68FA-ED5CA2A85826}"/>
              </a:ext>
            </a:extLst>
          </p:cNvPr>
          <p:cNvSpPr/>
          <p:nvPr/>
        </p:nvSpPr>
        <p:spPr>
          <a:xfrm>
            <a:off x="5310288" y="3892661"/>
            <a:ext cx="742950" cy="539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A5D65B4-0383-AB6B-0217-5FE0FDCC2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378" y="2235020"/>
            <a:ext cx="787650" cy="37577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B2CDF1-46DB-651B-2321-53CBF08E6C50}"/>
              </a:ext>
            </a:extLst>
          </p:cNvPr>
          <p:cNvSpPr txBox="1"/>
          <p:nvPr/>
        </p:nvSpPr>
        <p:spPr>
          <a:xfrm>
            <a:off x="5826475" y="6127750"/>
            <a:ext cx="6057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풍속</a:t>
            </a:r>
            <a:r>
              <a:rPr lang="en-US" altLang="ko-KR" dirty="0"/>
              <a:t>, </a:t>
            </a:r>
            <a:r>
              <a:rPr lang="ko-KR" altLang="en-US" dirty="0"/>
              <a:t>발전량 </a:t>
            </a:r>
            <a:r>
              <a:rPr lang="en-US" altLang="ko-KR" dirty="0"/>
              <a:t>Data                 +       </a:t>
            </a:r>
            <a:r>
              <a:rPr lang="ko-KR" altLang="en-US" dirty="0"/>
              <a:t>이상 탐지를 위한 변형 </a:t>
            </a:r>
            <a:r>
              <a:rPr lang="en-US" altLang="ko-KR" dirty="0"/>
              <a:t>Data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1C73FD7-3E96-6E97-194E-5C9CFC6228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4854" y="2235020"/>
            <a:ext cx="789350" cy="37577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310ac5cac64_3_44" descr="Hill Images – Browse 10,921,624 Stock Photos, Vectors, and Video | Adobe  Stock"/>
          <p:cNvPicPr preferRelativeResize="0"/>
          <p:nvPr/>
        </p:nvPicPr>
        <p:blipFill rotWithShape="1">
          <a:blip r:embed="rId3">
            <a:alphaModFix/>
          </a:blip>
          <a:srcRect t="53670" b="11980"/>
          <a:stretch/>
        </p:blipFill>
        <p:spPr>
          <a:xfrm>
            <a:off x="20" y="0"/>
            <a:ext cx="12192000" cy="1319923"/>
          </a:xfrm>
          <a:custGeom>
            <a:avLst/>
            <a:gdLst/>
            <a:ahLst/>
            <a:cxnLst/>
            <a:rect l="l" t="t" r="r" b="b"/>
            <a:pathLst>
              <a:path w="12192000" h="3692092" extrusionOk="0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01" name="Google Shape;201;g310ac5cac64_3_44"/>
          <p:cNvSpPr/>
          <p:nvPr/>
        </p:nvSpPr>
        <p:spPr>
          <a:xfrm>
            <a:off x="700347" y="660400"/>
            <a:ext cx="3643200" cy="939900"/>
          </a:xfrm>
          <a:prstGeom prst="flowChartAlternateProcess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Unity 구현</a:t>
            </a:r>
            <a:endParaRPr sz="3200" b="1">
              <a:solidFill>
                <a:srgbClr val="A3C5E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B6CFC6-E43F-B17A-F79F-06B76B61D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72" y="1743332"/>
            <a:ext cx="2922583" cy="48724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4F7F86-573E-28BF-0798-6BE6A1392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845" y="2376101"/>
            <a:ext cx="1480907" cy="10528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5D0680-77BC-ADE6-1AD1-61B5B343B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5817" y="3720334"/>
            <a:ext cx="1488935" cy="4592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E48515-F468-6E84-F472-AD13EC0E4701}"/>
                  </a:ext>
                </a:extLst>
              </p:cNvPr>
              <p:cNvSpPr txBox="1"/>
              <p:nvPr/>
            </p:nvSpPr>
            <p:spPr>
              <a:xfrm>
                <a:off x="6350046" y="2736164"/>
                <a:ext cx="3956050" cy="3310256"/>
              </a:xfrm>
              <a:prstGeom prst="rect">
                <a:avLst/>
              </a:prstGeom>
              <a:noFill/>
            </p:spPr>
            <p:txBody>
              <a:bodyPr wrap="square" bIns="72000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ko-KR" dirty="0"/>
                  <a:t>3D </a:t>
                </a:r>
                <a:r>
                  <a:rPr lang="ko-KR" altLang="en-US" dirty="0"/>
                  <a:t>모델을 통해 풍력 발전기를 생성</a:t>
                </a:r>
                <a:endParaRPr lang="en-US" altLang="ko-KR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ko-KR" altLang="en-US" dirty="0"/>
                  <a:t>풍속에 맞춰 풍력 발전기의 속도를 제어할 수 있는 </a:t>
                </a:r>
                <a:r>
                  <a:rPr lang="en-US" altLang="ko-KR" dirty="0"/>
                  <a:t>Logic </a:t>
                </a:r>
                <a:r>
                  <a:rPr lang="ko-KR" altLang="en-US" dirty="0"/>
                  <a:t>구현</a:t>
                </a:r>
                <a:endParaRPr lang="en-US" altLang="ko-KR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ko-KR" altLang="en-US" dirty="0"/>
                  <a:t>현재 실제 풍속을 측정하고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사전에 학습시킨 발전량 예측 모델에 대입 후 예측 발전량 산출</a:t>
                </a:r>
                <a:endParaRPr lang="en-US" altLang="ko-KR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ko-KR" altLang="en-US" dirty="0"/>
                  <a:t>실제 발전량과 예측 발전량을 비교</a:t>
                </a:r>
                <a:endParaRPr lang="en-US" altLang="ko-KR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ko-KR" altLang="en-US" dirty="0"/>
                  <a:t>예측 발전량을 기준으로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ko-KR" altLang="en-US" dirty="0"/>
                  <a:t> 범위 안에 들어오지 못한 발전량이 산출되었을 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고장 안내 문구 출력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E48515-F468-6E84-F472-AD13EC0E4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46" y="2736164"/>
                <a:ext cx="3956050" cy="3310256"/>
              </a:xfrm>
              <a:prstGeom prst="rect">
                <a:avLst/>
              </a:prstGeom>
              <a:blipFill>
                <a:blip r:embed="rId7"/>
                <a:stretch>
                  <a:fillRect l="-3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12ADECC-EBA7-6D3D-5D26-FF8B1D1C2A24}"/>
              </a:ext>
            </a:extLst>
          </p:cNvPr>
          <p:cNvSpPr txBox="1"/>
          <p:nvPr/>
        </p:nvSpPr>
        <p:spPr>
          <a:xfrm>
            <a:off x="6545526" y="1988337"/>
            <a:ext cx="406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/>
              <a:t>Unity </a:t>
            </a:r>
            <a:r>
              <a:rPr lang="ko-KR" altLang="en-US" sz="1800" b="1" dirty="0"/>
              <a:t>구현을 위한 요구사항 분석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4" descr="Hill Images – Browse 10,921,624 Stock Photos, Vectors, and Video | Adobe  Stock"/>
          <p:cNvPicPr preferRelativeResize="0"/>
          <p:nvPr/>
        </p:nvPicPr>
        <p:blipFill rotWithShape="1">
          <a:blip r:embed="rId3">
            <a:alphaModFix/>
          </a:blip>
          <a:srcRect t="53670" b="11980"/>
          <a:stretch/>
        </p:blipFill>
        <p:spPr>
          <a:xfrm>
            <a:off x="20" y="0"/>
            <a:ext cx="12192000" cy="1319923"/>
          </a:xfrm>
          <a:custGeom>
            <a:avLst/>
            <a:gdLst/>
            <a:ahLst/>
            <a:cxnLst/>
            <a:rect l="l" t="t" r="r" b="b"/>
            <a:pathLst>
              <a:path w="12192000" h="3692092" extrusionOk="0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08" name="Google Shape;208;p14"/>
          <p:cNvSpPr/>
          <p:nvPr/>
        </p:nvSpPr>
        <p:spPr>
          <a:xfrm>
            <a:off x="700347" y="660400"/>
            <a:ext cx="3643200" cy="939900"/>
          </a:xfrm>
          <a:prstGeom prst="flowChartAlternateProcess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Unity 구현</a:t>
            </a:r>
            <a:endParaRPr sz="3200" b="1">
              <a:solidFill>
                <a:srgbClr val="A3C5E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A55EED-0AF2-CED3-F0FE-32225796B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02" y="2073851"/>
            <a:ext cx="4428733" cy="39289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154709-6669-4377-F413-EE18DA939CF1}"/>
              </a:ext>
            </a:extLst>
          </p:cNvPr>
          <p:cNvSpPr txBox="1"/>
          <p:nvPr/>
        </p:nvSpPr>
        <p:spPr>
          <a:xfrm>
            <a:off x="1420937" y="6111350"/>
            <a:ext cx="3098435" cy="315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&lt;Unity </a:t>
            </a:r>
            <a:r>
              <a:rPr lang="ko-KR" altLang="en-US" dirty="0"/>
              <a:t>핵심 코드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736ADE-27C9-F30E-591D-B94255E9342C}"/>
              </a:ext>
            </a:extLst>
          </p:cNvPr>
          <p:cNvSpPr txBox="1"/>
          <p:nvPr/>
        </p:nvSpPr>
        <p:spPr>
          <a:xfrm>
            <a:off x="6441367" y="1766074"/>
            <a:ext cx="4111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제약 조건 설정 및 주요 데이터 파이프라인 분석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A50675-C4D3-7FC9-0EC9-7DE61A475B0E}"/>
              </a:ext>
            </a:extLst>
          </p:cNvPr>
          <p:cNvSpPr txBox="1"/>
          <p:nvPr/>
        </p:nvSpPr>
        <p:spPr>
          <a:xfrm>
            <a:off x="5615311" y="2217153"/>
            <a:ext cx="62903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en-US" altLang="ko-KR" sz="1600" dirty="0" err="1"/>
              <a:t>currentWindSpeed</a:t>
            </a:r>
            <a:r>
              <a:rPr lang="en-US" altLang="ko-KR" sz="1600" dirty="0"/>
              <a:t> : </a:t>
            </a:r>
            <a:r>
              <a:rPr lang="ko-KR" altLang="en-US" sz="1600" dirty="0"/>
              <a:t>현재 풍속</a:t>
            </a:r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en-US" altLang="ko-KR" sz="1600" dirty="0" err="1"/>
              <a:t>currentpowerObs</a:t>
            </a:r>
            <a:r>
              <a:rPr lang="en-US" altLang="ko-KR" sz="1600" dirty="0"/>
              <a:t> : </a:t>
            </a:r>
            <a:r>
              <a:rPr lang="ko-KR" altLang="en-US" sz="1600" dirty="0"/>
              <a:t>예측 모델의 풍력 발전량 산출물</a:t>
            </a:r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en-US" altLang="ko-KR" sz="1600" dirty="0" err="1"/>
              <a:t>realpowerObs</a:t>
            </a:r>
            <a:r>
              <a:rPr lang="en-US" altLang="ko-KR" sz="1600" dirty="0"/>
              <a:t> : </a:t>
            </a:r>
            <a:r>
              <a:rPr lang="ko-KR" altLang="en-US" sz="1600" dirty="0"/>
              <a:t>현재 시점의 실제 발전량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제약 사항 </a:t>
            </a:r>
            <a:r>
              <a:rPr lang="en-US" altLang="ko-KR" sz="1600" dirty="0"/>
              <a:t>: </a:t>
            </a:r>
            <a:r>
              <a:rPr lang="ko-KR" altLang="en-US" sz="1600" dirty="0"/>
              <a:t>데이터의 </a:t>
            </a:r>
            <a:r>
              <a:rPr lang="en-US" altLang="ko-KR" sz="1600" dirty="0"/>
              <a:t>Timeline</a:t>
            </a:r>
            <a:r>
              <a:rPr lang="ko-KR" altLang="en-US" sz="1600" dirty="0"/>
              <a:t>이 한 시간 단위이므로</a:t>
            </a:r>
            <a:r>
              <a:rPr lang="en-US" altLang="ko-KR" sz="1600" dirty="0"/>
              <a:t>, </a:t>
            </a:r>
            <a:r>
              <a:rPr lang="ko-KR" altLang="en-US" sz="1600" dirty="0"/>
              <a:t>이를 축소해 </a:t>
            </a:r>
            <a:endParaRPr lang="en-US" altLang="ko-KR" sz="1600" dirty="0"/>
          </a:p>
          <a:p>
            <a:r>
              <a:rPr lang="en-US" altLang="ko-KR" sz="1600" dirty="0"/>
              <a:t>5</a:t>
            </a:r>
            <a:r>
              <a:rPr lang="ko-KR" altLang="en-US" sz="1600" dirty="0"/>
              <a:t>초에 한 번씩 다음 시점의 데이터로 넘어갈 수 있도록 변경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en-US" altLang="ko-KR" sz="1600" dirty="0" err="1"/>
              <a:t>FixedUpdate</a:t>
            </a:r>
            <a:r>
              <a:rPr lang="ko-KR" altLang="en-US" sz="1600" dirty="0"/>
              <a:t> 함수가 </a:t>
            </a:r>
            <a:r>
              <a:rPr lang="en-US" altLang="ko-KR" sz="1600" dirty="0"/>
              <a:t>5</a:t>
            </a:r>
            <a:r>
              <a:rPr lang="ko-KR" altLang="en-US" sz="1600" dirty="0"/>
              <a:t>초에 한 번씩 풍속</a:t>
            </a:r>
            <a:r>
              <a:rPr lang="en-US" altLang="ko-KR" sz="1600" dirty="0"/>
              <a:t>, </a:t>
            </a:r>
            <a:r>
              <a:rPr lang="ko-KR" altLang="en-US" sz="1600" dirty="0"/>
              <a:t>예측 발전량</a:t>
            </a:r>
            <a:r>
              <a:rPr lang="en-US" altLang="ko-KR" sz="1600" dirty="0"/>
              <a:t> </a:t>
            </a:r>
            <a:r>
              <a:rPr lang="ko-KR" altLang="en-US" sz="1600" dirty="0"/>
              <a:t>및 실제 발전량을 업데이트 하고</a:t>
            </a:r>
            <a:r>
              <a:rPr lang="en-US" altLang="ko-KR" sz="1600" dirty="0"/>
              <a:t>, </a:t>
            </a:r>
            <a:r>
              <a:rPr lang="ko-KR" altLang="en-US" sz="1600" dirty="0"/>
              <a:t>이를 비교해 현재 발전기의 상태를 예지해주는 기능을 수행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D24CC0E7-C788-62FC-B6F3-17CDD91AB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4" descr="Hill Images – Browse 10,921,624 Stock Photos, Vectors, and Video | Adobe  Stock">
            <a:extLst>
              <a:ext uri="{FF2B5EF4-FFF2-40B4-BE49-F238E27FC236}">
                <a16:creationId xmlns:a16="http://schemas.microsoft.com/office/drawing/2014/main" id="{E0C08454-4AA2-70B5-DE5F-E3A5C68A0B5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53670" b="11980"/>
          <a:stretch/>
        </p:blipFill>
        <p:spPr>
          <a:xfrm>
            <a:off x="20" y="0"/>
            <a:ext cx="12192000" cy="1319923"/>
          </a:xfrm>
          <a:custGeom>
            <a:avLst/>
            <a:gdLst/>
            <a:ahLst/>
            <a:cxnLst/>
            <a:rect l="l" t="t" r="r" b="b"/>
            <a:pathLst>
              <a:path w="12192000" h="3692092" extrusionOk="0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08" name="Google Shape;208;p14">
            <a:extLst>
              <a:ext uri="{FF2B5EF4-FFF2-40B4-BE49-F238E27FC236}">
                <a16:creationId xmlns:a16="http://schemas.microsoft.com/office/drawing/2014/main" id="{FC6297BA-D879-D8EC-A0C8-24AF0FD2E5BA}"/>
              </a:ext>
            </a:extLst>
          </p:cNvPr>
          <p:cNvSpPr/>
          <p:nvPr/>
        </p:nvSpPr>
        <p:spPr>
          <a:xfrm>
            <a:off x="700347" y="660400"/>
            <a:ext cx="3643200" cy="939900"/>
          </a:xfrm>
          <a:prstGeom prst="flowChartAlternateProcess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Unity 구현</a:t>
            </a:r>
            <a:endParaRPr sz="3200" b="1">
              <a:solidFill>
                <a:srgbClr val="A3C5E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pt첨부영상">
            <a:hlinkClick r:id="" action="ppaction://media"/>
            <a:extLst>
              <a:ext uri="{FF2B5EF4-FFF2-40B4-BE49-F238E27FC236}">
                <a16:creationId xmlns:a16="http://schemas.microsoft.com/office/drawing/2014/main" id="{230817C2-7DA5-CDFE-8BE4-900F626E52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21947" y="1986359"/>
            <a:ext cx="7486650" cy="42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g310ac5cac64_4_18" descr="Hill Images – Browse 10,921,624 Stock Photos, Vectors, and Video | Adobe  Stock"/>
          <p:cNvPicPr preferRelativeResize="0"/>
          <p:nvPr/>
        </p:nvPicPr>
        <p:blipFill rotWithShape="1">
          <a:blip r:embed="rId3">
            <a:alphaModFix/>
          </a:blip>
          <a:srcRect t="53670" b="11980"/>
          <a:stretch/>
        </p:blipFill>
        <p:spPr>
          <a:xfrm>
            <a:off x="20" y="0"/>
            <a:ext cx="12192000" cy="1319923"/>
          </a:xfrm>
          <a:custGeom>
            <a:avLst/>
            <a:gdLst/>
            <a:ahLst/>
            <a:cxnLst/>
            <a:rect l="l" t="t" r="r" b="b"/>
            <a:pathLst>
              <a:path w="12192000" h="3692092" extrusionOk="0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6" name="Google Shape;216;g310ac5cac64_4_18"/>
          <p:cNvSpPr/>
          <p:nvPr/>
        </p:nvSpPr>
        <p:spPr>
          <a:xfrm>
            <a:off x="700347" y="660400"/>
            <a:ext cx="3643200" cy="939900"/>
          </a:xfrm>
          <a:prstGeom prst="flowChartAlternateProcess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7. 기대효과</a:t>
            </a:r>
            <a:endParaRPr/>
          </a:p>
        </p:txBody>
      </p:sp>
      <p:sp>
        <p:nvSpPr>
          <p:cNvPr id="217" name="Google Shape;217;g310ac5cac64_4_18"/>
          <p:cNvSpPr txBox="1"/>
          <p:nvPr/>
        </p:nvSpPr>
        <p:spPr>
          <a:xfrm>
            <a:off x="4962525" y="1809750"/>
            <a:ext cx="6328800" cy="46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</a:rPr>
              <a:t>에너지 생산 극대화</a:t>
            </a:r>
            <a:endParaRPr sz="25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실시간 모니터링과 최적화 알고리즘을 통해 환경 조건에 따른 발전량 조절이 가능해져, 에너지 생산 효율 향상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</a:rPr>
              <a:t>유지보수 비용 절감</a:t>
            </a:r>
            <a:endParaRPr sz="25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AI 분석을 통해 발전기 부품의 상태와 수명을 예측하고, 필요한 시점에만 유지보수를 진행하여 불필요한 비용을 감소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</a:rPr>
              <a:t>운영 안정성 강화</a:t>
            </a:r>
            <a:endParaRPr sz="25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디지털 트윈 시뮬레이션으로 다양한 환경과 예측 불가능한 상황에 대한 대응력을 높여 장비의 안전성 강화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</a:rPr>
              <a:t>데이터 기반 의사 결정 지원</a:t>
            </a:r>
            <a:endParaRPr sz="25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축적된 데이터를 활용하여 풍력 발전소 운영 전반에 대한 데이터 기반 의사 결정을 지원함으로써 더욱 효율적이고 체계적인 관리 가능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</a:rPr>
              <a:t>환경적 지속 가능성 향상</a:t>
            </a:r>
            <a:endParaRPr sz="9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발전기 효율과 안정성을 높임으로써 풍력 발전의 지속 가능성을 지원하고, 친환경 에너지 생산의 신뢰성 강화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18" name="Google Shape;218;g310ac5cac64_4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50" y="1912300"/>
            <a:ext cx="4381499" cy="4376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6" descr="Hill Images – Browse 10,921,624 Stock Photos, Vectors, and Video | Adobe  Stock"/>
          <p:cNvPicPr preferRelativeResize="0"/>
          <p:nvPr/>
        </p:nvPicPr>
        <p:blipFill rotWithShape="1">
          <a:blip r:embed="rId3">
            <a:alphaModFix/>
          </a:blip>
          <a:srcRect t="53670" b="11980"/>
          <a:stretch/>
        </p:blipFill>
        <p:spPr>
          <a:xfrm>
            <a:off x="20" y="0"/>
            <a:ext cx="12191980" cy="1320800"/>
          </a:xfrm>
          <a:custGeom>
            <a:avLst/>
            <a:gdLst/>
            <a:ahLst/>
            <a:cxnLst/>
            <a:rect l="l" t="t" r="r" b="b"/>
            <a:pathLst>
              <a:path w="12192000" h="3692092" extrusionOk="0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24" name="Google Shape;224;p16"/>
          <p:cNvSpPr txBox="1"/>
          <p:nvPr/>
        </p:nvSpPr>
        <p:spPr>
          <a:xfrm>
            <a:off x="3801456" y="3013875"/>
            <a:ext cx="4589100" cy="23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</a:t>
            </a:r>
            <a:endParaRPr sz="37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310ac5cac64_3_1" descr="Hill Images – Browse 10,921,624 Stock Photos, Vectors, and Video | Adobe  Stock"/>
          <p:cNvPicPr preferRelativeResize="0"/>
          <p:nvPr/>
        </p:nvPicPr>
        <p:blipFill rotWithShape="1">
          <a:blip r:embed="rId3">
            <a:alphaModFix/>
          </a:blip>
          <a:srcRect t="53670" b="11980"/>
          <a:stretch/>
        </p:blipFill>
        <p:spPr>
          <a:xfrm>
            <a:off x="20" y="0"/>
            <a:ext cx="12192000" cy="1319923"/>
          </a:xfrm>
          <a:custGeom>
            <a:avLst/>
            <a:gdLst/>
            <a:ahLst/>
            <a:cxnLst/>
            <a:rect l="l" t="t" r="r" b="b"/>
            <a:pathLst>
              <a:path w="12192000" h="3692092" extrusionOk="0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8" name="Google Shape;98;g310ac5cac64_3_1"/>
          <p:cNvSpPr/>
          <p:nvPr/>
        </p:nvSpPr>
        <p:spPr>
          <a:xfrm>
            <a:off x="700347" y="660400"/>
            <a:ext cx="3643200" cy="939900"/>
          </a:xfrm>
          <a:prstGeom prst="flowChartAlternateProcess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sz="3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g310ac5cac64_3_1"/>
          <p:cNvSpPr txBox="1"/>
          <p:nvPr/>
        </p:nvSpPr>
        <p:spPr>
          <a:xfrm>
            <a:off x="901750" y="1878300"/>
            <a:ext cx="7463400" cy="4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●"/>
            </a:pPr>
            <a:r>
              <a:rPr lang="en-US" sz="2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추진 배경</a:t>
            </a:r>
            <a:endParaRPr sz="2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●"/>
            </a:pPr>
            <a:r>
              <a:rPr lang="en-US" sz="2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풍력발전기</a:t>
            </a:r>
            <a:endParaRPr sz="2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●"/>
            </a:pPr>
            <a:r>
              <a:rPr lang="en-US" sz="2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Digital Twin과 Unity</a:t>
            </a:r>
            <a:endParaRPr sz="2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●"/>
            </a:pPr>
            <a:r>
              <a:rPr lang="en-US" sz="2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Digital Twin 기반의 풍력발전기</a:t>
            </a:r>
            <a:endParaRPr sz="2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●"/>
            </a:pPr>
            <a:r>
              <a:rPr lang="en-US" sz="2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풍력발전기 데이터 및 이를 활용한 발전량 예측 모델</a:t>
            </a:r>
            <a:endParaRPr sz="2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●"/>
            </a:pPr>
            <a:r>
              <a:rPr lang="en-US" sz="2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풍력발전기 Unity 구현</a:t>
            </a:r>
            <a:endParaRPr sz="2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683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●"/>
            </a:pPr>
            <a:r>
              <a:rPr lang="en-US" sz="2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기대효과</a:t>
            </a:r>
            <a:endParaRPr sz="2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3" descr="Hill Images – Browse 10,921,624 Stock Photos, Vectors, and Video | Adobe  Stock"/>
          <p:cNvPicPr preferRelativeResize="0"/>
          <p:nvPr/>
        </p:nvPicPr>
        <p:blipFill rotWithShape="1">
          <a:blip r:embed="rId3">
            <a:alphaModFix/>
          </a:blip>
          <a:srcRect t="53670" b="11980"/>
          <a:stretch/>
        </p:blipFill>
        <p:spPr>
          <a:xfrm>
            <a:off x="20" y="0"/>
            <a:ext cx="12191980" cy="1320800"/>
          </a:xfrm>
          <a:custGeom>
            <a:avLst/>
            <a:gdLst/>
            <a:ahLst/>
            <a:cxnLst/>
            <a:rect l="l" t="t" r="r" b="b"/>
            <a:pathLst>
              <a:path w="12192000" h="3692092" extrusionOk="0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5" name="Google Shape;105;p3"/>
          <p:cNvSpPr/>
          <p:nvPr/>
        </p:nvSpPr>
        <p:spPr>
          <a:xfrm>
            <a:off x="700347" y="660400"/>
            <a:ext cx="3643053" cy="939800"/>
          </a:xfrm>
          <a:prstGeom prst="flowChartAlternateProcess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추진 배경</a:t>
            </a:r>
            <a:endParaRPr/>
          </a:p>
        </p:txBody>
      </p:sp>
      <p:pic>
        <p:nvPicPr>
          <p:cNvPr id="106" name="Google Shape;106;p3" descr="풍력 터빈이 있는 암석이 있는 녹색 기구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6777" y="2233600"/>
            <a:ext cx="3866374" cy="270584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07" name="Google Shape;107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8803" y="2065188"/>
            <a:ext cx="4372048" cy="304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1084825" y="5263205"/>
            <a:ext cx="4740000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기후</a:t>
            </a:r>
            <a:r>
              <a:rPr 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변화와</a:t>
            </a:r>
            <a:r>
              <a:rPr 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에너지</a:t>
            </a:r>
            <a:r>
              <a:rPr 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</a:t>
            </a:r>
            <a:r>
              <a:rPr 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해결을</a:t>
            </a:r>
            <a:r>
              <a:rPr 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위해</a:t>
            </a:r>
            <a:r>
              <a:rPr 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대체</a:t>
            </a:r>
            <a:r>
              <a:rPr 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에너지</a:t>
            </a:r>
            <a:r>
              <a:rPr lang="ko-KR" alt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</a:t>
            </a:r>
            <a:r>
              <a:rPr 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하나인</a:t>
            </a:r>
            <a:r>
              <a:rPr 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풍력</a:t>
            </a:r>
            <a:r>
              <a:rPr 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발전기의</a:t>
            </a:r>
            <a:r>
              <a:rPr 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풍력</a:t>
            </a:r>
            <a:r>
              <a:rPr 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발전</a:t>
            </a:r>
            <a:r>
              <a:rPr 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효율</a:t>
            </a:r>
            <a:r>
              <a:rPr 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극대화와</a:t>
            </a:r>
            <a:r>
              <a:rPr 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유지보수</a:t>
            </a:r>
            <a:r>
              <a:rPr 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최적화가</a:t>
            </a:r>
            <a:r>
              <a:rPr 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필요하다고</a:t>
            </a:r>
            <a:r>
              <a:rPr 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생각됨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" name="Google Shape;109;p3" descr="유니티 (게임 엔진) - 위키백과, 우리 모두의 백과사전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09149" y="1521018"/>
            <a:ext cx="1635125" cy="60101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 txBox="1"/>
          <p:nvPr/>
        </p:nvSpPr>
        <p:spPr>
          <a:xfrm>
            <a:off x="6929525" y="5336982"/>
            <a:ext cx="4372200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Unity </a:t>
            </a:r>
            <a:r>
              <a:rPr 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기반</a:t>
            </a:r>
            <a:r>
              <a:rPr 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디지털</a:t>
            </a:r>
            <a:r>
              <a:rPr 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트윈</a:t>
            </a:r>
            <a:r>
              <a:rPr 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기술을</a:t>
            </a:r>
            <a:r>
              <a:rPr 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활용해</a:t>
            </a:r>
            <a:r>
              <a:rPr 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실시간</a:t>
            </a:r>
            <a:r>
              <a:rPr 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모니터링</a:t>
            </a:r>
            <a:r>
              <a:rPr 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AI </a:t>
            </a:r>
            <a:r>
              <a:rPr 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모델을</a:t>
            </a:r>
            <a:r>
              <a:rPr lang="en-US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개발함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899275" y="5240875"/>
            <a:ext cx="5111100" cy="1008300"/>
          </a:xfrm>
          <a:prstGeom prst="bracePair">
            <a:avLst/>
          </a:prstGeom>
          <a:noFill/>
          <a:ln w="381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6851075" y="5240875"/>
            <a:ext cx="4529100" cy="1008300"/>
          </a:xfrm>
          <a:prstGeom prst="bracePair">
            <a:avLst/>
          </a:prstGeom>
          <a:noFill/>
          <a:ln w="381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-478250" y="3096525"/>
            <a:ext cx="1716300" cy="18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6" descr="Hill Images – Browse 10,921,624 Stock Photos, Vectors, and Video | Adobe  Stock"/>
          <p:cNvPicPr preferRelativeResize="0"/>
          <p:nvPr/>
        </p:nvPicPr>
        <p:blipFill rotWithShape="1">
          <a:blip r:embed="rId3">
            <a:alphaModFix/>
          </a:blip>
          <a:srcRect t="53670" b="11980"/>
          <a:stretch/>
        </p:blipFill>
        <p:spPr>
          <a:xfrm>
            <a:off x="20" y="0"/>
            <a:ext cx="12191980" cy="1320800"/>
          </a:xfrm>
          <a:custGeom>
            <a:avLst/>
            <a:gdLst/>
            <a:ahLst/>
            <a:cxnLst/>
            <a:rect l="l" t="t" r="r" b="b"/>
            <a:pathLst>
              <a:path w="12192000" h="3692092" extrusionOk="0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0" name="Google Shape;120;p6"/>
          <p:cNvSpPr/>
          <p:nvPr/>
        </p:nvSpPr>
        <p:spPr>
          <a:xfrm>
            <a:off x="700347" y="660400"/>
            <a:ext cx="3643053" cy="939800"/>
          </a:xfrm>
          <a:prstGeom prst="flowChartAlternateProcess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풍력발전기</a:t>
            </a:r>
            <a:endParaRPr sz="32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901700" y="1776484"/>
            <a:ext cx="1816100" cy="77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2" name="Google Shape;12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75" y="1651375"/>
            <a:ext cx="5394136" cy="28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6925" y="1651375"/>
            <a:ext cx="5394125" cy="2856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4" name="Google Shape;124;p6"/>
          <p:cNvGraphicFramePr/>
          <p:nvPr>
            <p:extLst>
              <p:ext uri="{D42A27DB-BD31-4B8C-83A1-F6EECF244321}">
                <p14:modId xmlns:p14="http://schemas.microsoft.com/office/powerpoint/2010/main" val="3021453858"/>
              </p:ext>
            </p:extLst>
          </p:nvPr>
        </p:nvGraphicFramePr>
        <p:xfrm>
          <a:off x="752771" y="4632634"/>
          <a:ext cx="10686458" cy="2088866"/>
        </p:xfrm>
        <a:graphic>
          <a:graphicData uri="http://schemas.openxmlformats.org/drawingml/2006/table">
            <a:tbl>
              <a:tblPr>
                <a:noFill/>
                <a:tableStyleId>{AE057016-2015-4F1A-A43F-7DDD11EF7C0B}</a:tableStyleId>
              </a:tblPr>
              <a:tblGrid>
                <a:gridCol w="160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9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7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657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Blade(블레이드)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바람의 운동에너지를 회전운동에너지로 변환하는 설비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Yaw Drive, Motor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en-US" sz="10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요잉</a:t>
                      </a: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b="1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시스템</a:t>
                      </a: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블레이드를 바람의 방향에 맞추기 위해 나셀을 회전시키는 설비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Shaft(축)</a:t>
                      </a:r>
                      <a:endParaRPr sz="1000" b="1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블레이드의 회전력을 증속기와 발전기에 전달하는 설비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Pitch(피치 시스템)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풍속에 따라 블레이드 각도를 조절하는 설비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Gear Box(증속기)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주축의 저속회전을 발전용 고속회전으로 전환하는 설비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Brake(브레이크)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터빈의 제동을 위한 설비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Generator(발전기)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증속기로부터 전달받은 회전력을 전기에너지로 변환하는 설비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Controller(컨트롤러)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무인 운전을 설정하고, 운영하기 위한 설비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Nacelle(나셀)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터빈 내부 구성품을 수용하기 위한 설비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Tower(타워)</a:t>
                      </a:r>
                      <a:endParaRPr sz="10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풍력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발전기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터빈을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지지해주는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구조물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g310ac5cac64_4_0" descr="Hill Images – Browse 10,921,624 Stock Photos, Vectors, and Video | Adobe  Stock"/>
          <p:cNvPicPr preferRelativeResize="0"/>
          <p:nvPr/>
        </p:nvPicPr>
        <p:blipFill rotWithShape="1">
          <a:blip r:embed="rId3">
            <a:alphaModFix/>
          </a:blip>
          <a:srcRect t="53670" b="11980"/>
          <a:stretch/>
        </p:blipFill>
        <p:spPr>
          <a:xfrm>
            <a:off x="20" y="0"/>
            <a:ext cx="12192000" cy="1319923"/>
          </a:xfrm>
          <a:custGeom>
            <a:avLst/>
            <a:gdLst/>
            <a:ahLst/>
            <a:cxnLst/>
            <a:rect l="l" t="t" r="r" b="b"/>
            <a:pathLst>
              <a:path w="12192000" h="3692092" extrusionOk="0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0" name="Google Shape;130;g310ac5cac64_4_0"/>
          <p:cNvSpPr/>
          <p:nvPr/>
        </p:nvSpPr>
        <p:spPr>
          <a:xfrm>
            <a:off x="700347" y="660400"/>
            <a:ext cx="3643200" cy="939900"/>
          </a:xfrm>
          <a:prstGeom prst="flowChartAlternateProcess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3-1. Digital Twin</a:t>
            </a:r>
            <a:endParaRPr/>
          </a:p>
        </p:txBody>
      </p:sp>
      <p:pic>
        <p:nvPicPr>
          <p:cNvPr id="131" name="Google Shape;131;g310ac5cac64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7050" y="2228675"/>
            <a:ext cx="8517875" cy="42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310ac5cac64_4_0"/>
          <p:cNvSpPr txBox="1"/>
          <p:nvPr/>
        </p:nvSpPr>
        <p:spPr>
          <a:xfrm>
            <a:off x="700350" y="1701950"/>
            <a:ext cx="10918200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디지털 트윈: 가상 공간에 현실의 쌍둥이(트윈)를 만들고 현실의 데이터를 동기화 한 뒤 이를 기반으로 시뮬레이션을 통해 현실의 문제를 해결하는 기술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g310ac5cac64_4_0"/>
          <p:cNvSpPr txBox="1"/>
          <p:nvPr/>
        </p:nvSpPr>
        <p:spPr>
          <a:xfrm>
            <a:off x="4991838" y="6145275"/>
            <a:ext cx="22083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&lt;디지털트윈 이미지&gt;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0ac5cac64_4_26"/>
          <p:cNvSpPr/>
          <p:nvPr/>
        </p:nvSpPr>
        <p:spPr>
          <a:xfrm>
            <a:off x="756325" y="4971775"/>
            <a:ext cx="5316600" cy="60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g310ac5cac64_4_26"/>
          <p:cNvSpPr/>
          <p:nvPr/>
        </p:nvSpPr>
        <p:spPr>
          <a:xfrm>
            <a:off x="756325" y="4247875"/>
            <a:ext cx="5316600" cy="60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g310ac5cac64_4_26"/>
          <p:cNvSpPr/>
          <p:nvPr/>
        </p:nvSpPr>
        <p:spPr>
          <a:xfrm>
            <a:off x="756325" y="3523975"/>
            <a:ext cx="5316600" cy="60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1" name="Google Shape;141;g310ac5cac64_4_26" descr="Hill Images – Browse 10,921,624 Stock Photos, Vectors, and Video | Adobe  Stock"/>
          <p:cNvPicPr preferRelativeResize="0"/>
          <p:nvPr/>
        </p:nvPicPr>
        <p:blipFill rotWithShape="1">
          <a:blip r:embed="rId3">
            <a:alphaModFix/>
          </a:blip>
          <a:srcRect t="53670" b="11980"/>
          <a:stretch/>
        </p:blipFill>
        <p:spPr>
          <a:xfrm>
            <a:off x="20" y="0"/>
            <a:ext cx="12192000" cy="1319923"/>
          </a:xfrm>
          <a:custGeom>
            <a:avLst/>
            <a:gdLst/>
            <a:ahLst/>
            <a:cxnLst/>
            <a:rect l="l" t="t" r="r" b="b"/>
            <a:pathLst>
              <a:path w="12192000" h="3692092" extrusionOk="0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2" name="Google Shape;142;g310ac5cac64_4_26"/>
          <p:cNvSpPr/>
          <p:nvPr/>
        </p:nvSpPr>
        <p:spPr>
          <a:xfrm>
            <a:off x="700347" y="660400"/>
            <a:ext cx="3643200" cy="939900"/>
          </a:xfrm>
          <a:prstGeom prst="flowChartAlternateProcess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3-2. Unity</a:t>
            </a:r>
            <a:endParaRPr sz="3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3" name="Google Shape;143;g310ac5cac64_4_26" descr="유니티 (게임 엔진) - 위키백과, 우리 모두의 백과사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2575" y="2215875"/>
            <a:ext cx="1884100" cy="6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310ac5cac64_4_26"/>
          <p:cNvSpPr txBox="1"/>
          <p:nvPr/>
        </p:nvSpPr>
        <p:spPr>
          <a:xfrm>
            <a:off x="1058500" y="3012025"/>
            <a:ext cx="49905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및 시뮬레이션 개발을 위한 크로스 플랫폼 게임 엔진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g310ac5cac64_4_26"/>
          <p:cNvSpPr txBox="1"/>
          <p:nvPr/>
        </p:nvSpPr>
        <p:spPr>
          <a:xfrm>
            <a:off x="756325" y="3523975"/>
            <a:ext cx="5316600" cy="20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실시간</a:t>
            </a:r>
            <a:r>
              <a:rPr lang="en-US" sz="23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시뮬레이션과</a:t>
            </a:r>
            <a:r>
              <a:rPr lang="en-US" sz="23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</a:t>
            </a:r>
            <a:endParaRPr sz="23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확장성과</a:t>
            </a:r>
            <a:r>
              <a:rPr lang="en-US" sz="23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유연성</a:t>
            </a:r>
            <a:endParaRPr sz="23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효율적인</a:t>
            </a:r>
            <a:r>
              <a:rPr lang="en-US" sz="23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</a:t>
            </a:r>
            <a:r>
              <a:rPr lang="en-US" sz="23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환경과</a:t>
            </a:r>
            <a:r>
              <a:rPr lang="en-US" sz="23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</a:t>
            </a:r>
            <a:r>
              <a:rPr lang="en-US" sz="23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친화성</a:t>
            </a:r>
            <a:endParaRPr sz="23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" name="Google Shape;146;g310ac5cac64_4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675" y="2591775"/>
            <a:ext cx="5626600" cy="32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310ac5cac64_4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09475" y="2386175"/>
            <a:ext cx="19050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310ac5cac64_4_26"/>
          <p:cNvSpPr txBox="1"/>
          <p:nvPr/>
        </p:nvSpPr>
        <p:spPr>
          <a:xfrm>
            <a:off x="7820012" y="5634800"/>
            <a:ext cx="30501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&lt;실제 Unity 모니터링 예시&gt;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g310ac5cac64_4_26"/>
          <p:cNvSpPr txBox="1"/>
          <p:nvPr/>
        </p:nvSpPr>
        <p:spPr>
          <a:xfrm>
            <a:off x="2028712" y="5634800"/>
            <a:ext cx="30501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Unity의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특징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0ac5cac64_4_76"/>
          <p:cNvSpPr/>
          <p:nvPr/>
        </p:nvSpPr>
        <p:spPr>
          <a:xfrm>
            <a:off x="3686175" y="4797075"/>
            <a:ext cx="5688900" cy="561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g310ac5cac64_4_76"/>
          <p:cNvSpPr/>
          <p:nvPr/>
        </p:nvSpPr>
        <p:spPr>
          <a:xfrm>
            <a:off x="3686175" y="3493913"/>
            <a:ext cx="5688900" cy="561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g310ac5cac64_4_76"/>
          <p:cNvSpPr/>
          <p:nvPr/>
        </p:nvSpPr>
        <p:spPr>
          <a:xfrm>
            <a:off x="3686175" y="2190750"/>
            <a:ext cx="5688900" cy="561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7" name="Google Shape;157;g310ac5cac64_4_76" descr="Hill Images – Browse 10,921,624 Stock Photos, Vectors, and Video | Adobe  Stock"/>
          <p:cNvPicPr preferRelativeResize="0"/>
          <p:nvPr/>
        </p:nvPicPr>
        <p:blipFill rotWithShape="1">
          <a:blip r:embed="rId3">
            <a:alphaModFix/>
          </a:blip>
          <a:srcRect t="53670" b="11980"/>
          <a:stretch/>
        </p:blipFill>
        <p:spPr>
          <a:xfrm>
            <a:off x="20" y="0"/>
            <a:ext cx="12192000" cy="1319923"/>
          </a:xfrm>
          <a:custGeom>
            <a:avLst/>
            <a:gdLst/>
            <a:ahLst/>
            <a:cxnLst/>
            <a:rect l="l" t="t" r="r" b="b"/>
            <a:pathLst>
              <a:path w="12192000" h="3692092" extrusionOk="0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58" name="Google Shape;158;g310ac5cac64_4_76"/>
          <p:cNvSpPr/>
          <p:nvPr/>
        </p:nvSpPr>
        <p:spPr>
          <a:xfrm>
            <a:off x="700347" y="660400"/>
            <a:ext cx="3643200" cy="939900"/>
          </a:xfrm>
          <a:prstGeom prst="flowChartAlternateProcess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</a:t>
            </a:r>
            <a:r>
              <a:rPr lang="en-US" sz="23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DT 기반의 풍력발전기</a:t>
            </a:r>
            <a:endParaRPr/>
          </a:p>
        </p:txBody>
      </p:sp>
      <p:sp>
        <p:nvSpPr>
          <p:cNvPr id="159" name="Google Shape;159;g310ac5cac64_4_76"/>
          <p:cNvSpPr txBox="1"/>
          <p:nvPr/>
        </p:nvSpPr>
        <p:spPr>
          <a:xfrm>
            <a:off x="3686175" y="2178350"/>
            <a:ext cx="51531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운영 효율 극대화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예측 유지보수 및 비용 절감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안전성 향상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g310ac5cac64_4_76"/>
          <p:cNvSpPr txBox="1"/>
          <p:nvPr/>
        </p:nvSpPr>
        <p:spPr>
          <a:xfrm>
            <a:off x="3686175" y="2801900"/>
            <a:ext cx="53436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디지털 트윈은 실시간 데이터를 활용해 풍력 발전기의 최적 운용 방안을 제시하여 에너지 생산 극대화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" name="Google Shape;161;g310ac5cac64_4_76"/>
          <p:cNvSpPr txBox="1"/>
          <p:nvPr/>
        </p:nvSpPr>
        <p:spPr>
          <a:xfrm>
            <a:off x="3652875" y="4193925"/>
            <a:ext cx="668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실시간 모니터링과 AI 예측으로 고장을 예방하여 유지보수 비용 절감</a:t>
            </a:r>
            <a:endParaRPr/>
          </a:p>
        </p:txBody>
      </p:sp>
      <p:sp>
        <p:nvSpPr>
          <p:cNvPr id="162" name="Google Shape;162;g310ac5cac64_4_76"/>
          <p:cNvSpPr txBox="1"/>
          <p:nvPr/>
        </p:nvSpPr>
        <p:spPr>
          <a:xfrm>
            <a:off x="3749325" y="5483025"/>
            <a:ext cx="568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극한 환경 시뮬레이션을 통해 비상 상황에서도 장비 반응을 예측하고 안전성을 높임</a:t>
            </a:r>
            <a:endParaRPr/>
          </a:p>
        </p:txBody>
      </p:sp>
      <p:pic>
        <p:nvPicPr>
          <p:cNvPr id="163" name="Google Shape;163;g310ac5cac64_4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0613" y="1979135"/>
            <a:ext cx="918449" cy="91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310ac5cac64_4_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0200" y="3276450"/>
            <a:ext cx="1039275" cy="10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310ac5cac64_4_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1025" y="4721649"/>
            <a:ext cx="797625" cy="7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"/>
          <p:cNvSpPr txBox="1"/>
          <p:nvPr/>
        </p:nvSpPr>
        <p:spPr>
          <a:xfrm>
            <a:off x="269275" y="1724097"/>
            <a:ext cx="11114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-"/>
            </a:pPr>
            <a:r>
              <a:rPr lang="en-US" sz="18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환경 빅데이터 플랫폼 (풍력발전량 통계분석 데이터) 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(https://www.bigdata-environment.kr/)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풍력발전량 데이터와 초단기실황 및 천리안위성 등의 풍속데이터를 결합한 학습데이터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1" name="Google Shape;171;p4" descr="Hill Images – Browse 10,921,624 Stock Photos, Vectors, and Video | Adobe  Stock"/>
          <p:cNvPicPr preferRelativeResize="0"/>
          <p:nvPr/>
        </p:nvPicPr>
        <p:blipFill rotWithShape="1">
          <a:blip r:embed="rId3">
            <a:alphaModFix/>
          </a:blip>
          <a:srcRect t="53670" b="11980"/>
          <a:stretch/>
        </p:blipFill>
        <p:spPr>
          <a:xfrm>
            <a:off x="20" y="0"/>
            <a:ext cx="12191980" cy="1320800"/>
          </a:xfrm>
          <a:custGeom>
            <a:avLst/>
            <a:gdLst/>
            <a:ahLst/>
            <a:cxnLst/>
            <a:rect l="l" t="t" r="r" b="b"/>
            <a:pathLst>
              <a:path w="12192000" h="3692092" extrusionOk="0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72" name="Google Shape;172;p4"/>
          <p:cNvSpPr/>
          <p:nvPr/>
        </p:nvSpPr>
        <p:spPr>
          <a:xfrm>
            <a:off x="700347" y="660400"/>
            <a:ext cx="3643053" cy="939800"/>
          </a:xfrm>
          <a:prstGeom prst="flowChartAlternateProcess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4"/>
          <p:cNvSpPr txBox="1"/>
          <p:nvPr/>
        </p:nvSpPr>
        <p:spPr>
          <a:xfrm>
            <a:off x="820575" y="814700"/>
            <a:ext cx="3402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풍력발전 데이터</a:t>
            </a:r>
            <a:endParaRPr sz="2900">
              <a:solidFill>
                <a:schemeClr val="dk1"/>
              </a:solidFill>
            </a:endParaRPr>
          </a:p>
        </p:txBody>
      </p:sp>
      <p:pic>
        <p:nvPicPr>
          <p:cNvPr id="174" name="Google Shape;17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3342" y="2424478"/>
            <a:ext cx="5593568" cy="391549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"/>
          <p:cNvSpPr txBox="1"/>
          <p:nvPr/>
        </p:nvSpPr>
        <p:spPr>
          <a:xfrm>
            <a:off x="7790514" y="6263775"/>
            <a:ext cx="30501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시간별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풍속발전량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6" name="Google Shape;176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725" y="3002850"/>
            <a:ext cx="6027101" cy="319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"/>
          <p:cNvSpPr txBox="1"/>
          <p:nvPr/>
        </p:nvSpPr>
        <p:spPr>
          <a:xfrm>
            <a:off x="1332472" y="6207300"/>
            <a:ext cx="3693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&lt;풍력발전량 데이터 형식(CSV)&gt;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5" descr="Hill Images – Browse 10,921,624 Stock Photos, Vectors, and Video | Adobe  Stock"/>
          <p:cNvPicPr preferRelativeResize="0"/>
          <p:nvPr/>
        </p:nvPicPr>
        <p:blipFill rotWithShape="1">
          <a:blip r:embed="rId3">
            <a:alphaModFix/>
          </a:blip>
          <a:srcRect t="53670" b="11980"/>
          <a:stretch/>
        </p:blipFill>
        <p:spPr>
          <a:xfrm>
            <a:off x="20" y="0"/>
            <a:ext cx="12191980" cy="1320800"/>
          </a:xfrm>
          <a:custGeom>
            <a:avLst/>
            <a:gdLst/>
            <a:ahLst/>
            <a:cxnLst/>
            <a:rect l="l" t="t" r="r" b="b"/>
            <a:pathLst>
              <a:path w="12192000" h="3692092" extrusionOk="0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83" name="Google Shape;183;p5"/>
          <p:cNvSpPr/>
          <p:nvPr/>
        </p:nvSpPr>
        <p:spPr>
          <a:xfrm>
            <a:off x="700347" y="660400"/>
            <a:ext cx="3643053" cy="939800"/>
          </a:xfrm>
          <a:prstGeom prst="flowChartAlternateProcess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9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풍력발전 데이터</a:t>
            </a:r>
            <a:endParaRPr sz="29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4" name="Google Shape;18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6400" y="1991200"/>
            <a:ext cx="5740299" cy="419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5"/>
          <p:cNvSpPr txBox="1"/>
          <p:nvPr/>
        </p:nvSpPr>
        <p:spPr>
          <a:xfrm>
            <a:off x="7618037" y="6182900"/>
            <a:ext cx="30501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&lt;풍속별 풍속발전량 데이터&gt;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6" name="Google Shape;186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50" y="1662750"/>
            <a:ext cx="4536225" cy="47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 txBox="1"/>
          <p:nvPr/>
        </p:nvSpPr>
        <p:spPr>
          <a:xfrm>
            <a:off x="1293312" y="6345100"/>
            <a:ext cx="30501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&lt;풍속발전량 분석 코드&gt;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660</Words>
  <Application>Microsoft Office PowerPoint</Application>
  <PresentationFormat>와이드스크린</PresentationFormat>
  <Paragraphs>119</Paragraphs>
  <Slides>15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Malgun Gothic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영호 정</dc:creator>
  <cp:lastModifiedBy>이대희</cp:lastModifiedBy>
  <cp:revision>4</cp:revision>
  <dcterms:created xsi:type="dcterms:W3CDTF">2024-10-29T12:35:24Z</dcterms:created>
  <dcterms:modified xsi:type="dcterms:W3CDTF">2024-11-02T10:08:18Z</dcterms:modified>
</cp:coreProperties>
</file>